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40" r:id="rId3"/>
    <p:sldId id="258" r:id="rId4"/>
    <p:sldId id="264" r:id="rId5"/>
    <p:sldId id="265" r:id="rId6"/>
    <p:sldId id="266" r:id="rId7"/>
    <p:sldId id="301" r:id="rId8"/>
    <p:sldId id="259" r:id="rId9"/>
    <p:sldId id="324" r:id="rId10"/>
    <p:sldId id="260" r:id="rId11"/>
    <p:sldId id="261" r:id="rId12"/>
    <p:sldId id="272" r:id="rId13"/>
    <p:sldId id="326" r:id="rId14"/>
    <p:sldId id="341" r:id="rId15"/>
    <p:sldId id="327" r:id="rId16"/>
    <p:sldId id="333" r:id="rId17"/>
    <p:sldId id="344" r:id="rId18"/>
    <p:sldId id="262" r:id="rId19"/>
    <p:sldId id="325" r:id="rId20"/>
    <p:sldId id="331" r:id="rId21"/>
    <p:sldId id="269" r:id="rId22"/>
    <p:sldId id="267" r:id="rId23"/>
    <p:sldId id="273" r:id="rId24"/>
    <p:sldId id="274" r:id="rId25"/>
    <p:sldId id="275" r:id="rId26"/>
    <p:sldId id="276" r:id="rId27"/>
    <p:sldId id="279" r:id="rId28"/>
    <p:sldId id="282" r:id="rId29"/>
    <p:sldId id="285" r:id="rId30"/>
    <p:sldId id="286" r:id="rId31"/>
    <p:sldId id="283" r:id="rId32"/>
    <p:sldId id="281" r:id="rId33"/>
    <p:sldId id="292" r:id="rId34"/>
    <p:sldId id="293" r:id="rId35"/>
    <p:sldId id="290" r:id="rId36"/>
    <p:sldId id="294" r:id="rId37"/>
    <p:sldId id="295" r:id="rId38"/>
    <p:sldId id="334" r:id="rId39"/>
    <p:sldId id="297" r:id="rId40"/>
    <p:sldId id="342" r:id="rId41"/>
    <p:sldId id="343" r:id="rId42"/>
    <p:sldId id="299" r:id="rId43"/>
    <p:sldId id="300" r:id="rId44"/>
    <p:sldId id="330" r:id="rId45"/>
    <p:sldId id="304" r:id="rId46"/>
    <p:sldId id="302" r:id="rId47"/>
    <p:sldId id="308" r:id="rId48"/>
    <p:sldId id="305" r:id="rId49"/>
    <p:sldId id="307" r:id="rId50"/>
    <p:sldId id="311" r:id="rId51"/>
    <p:sldId id="335" r:id="rId52"/>
    <p:sldId id="314" r:id="rId53"/>
    <p:sldId id="329" r:id="rId54"/>
    <p:sldId id="328" r:id="rId55"/>
    <p:sldId id="315" r:id="rId56"/>
    <p:sldId id="278" r:id="rId57"/>
    <p:sldId id="263" r:id="rId58"/>
    <p:sldId id="336" r:id="rId59"/>
    <p:sldId id="337" r:id="rId60"/>
    <p:sldId id="338" r:id="rId61"/>
    <p:sldId id="339" r:id="rId62"/>
    <p:sldId id="323" r:id="rId6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29"/>
    <p:restoredTop sz="96886"/>
  </p:normalViewPr>
  <p:slideViewPr>
    <p:cSldViewPr snapToGrid="0">
      <p:cViewPr varScale="1">
        <p:scale>
          <a:sx n="129" d="100"/>
          <a:sy n="129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FF8E9-7C69-4744-8A18-37B30342F8AE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97A0-37D2-654A-874F-99FA23BC1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2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0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2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0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2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92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85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5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76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03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78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9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09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31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13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35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45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05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06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42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06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3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657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3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41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8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04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35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83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70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48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37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69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29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540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261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967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7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217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52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20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5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016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68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06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128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17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08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169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250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238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52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190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80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06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853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022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779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8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3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1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8CB3-434A-4695-D56D-AB54BDB23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9BEF2-7E1A-1F90-9A36-EBA0BA3C4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B43D-0BBF-A728-4F22-896818FF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D4B5D-B024-5C9F-5E6C-0914C330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84B20-FC30-04BE-77E7-069F0D78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4047-33EA-24C8-FAFB-ADA15E97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AE540-B076-32CD-E746-17B404EF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D7FFF-DDFD-9FF7-FC38-5719E418F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CFFFD-038C-922E-FF31-3867CAE7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73824-0B01-9DD2-3539-31B88A4C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B90E7-279B-01BC-5057-AC7BD019D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DA9AF-0B28-0741-F08B-0EF9EC701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23C3-793E-958C-9B5B-BD0D8796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1E347-6807-F6CD-1430-2B7FF237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D0F07-27EC-EC53-D42F-3992B9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0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B324-4C72-8B40-9822-B2B0D539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E0BD0-B879-5035-2928-3120EB22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2683B-F0E1-2463-C12F-CE27606A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52E70-C95D-7C18-1BC5-43C38A64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9E0D6-BCBE-3E19-C539-9F4A0B03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E26A-1255-603A-DBA6-7D41B7C3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1F542-92BE-03A0-16F5-78627C84E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975DD-F41F-572D-F83B-36C36727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33910-EEC8-D109-D21A-EDC93036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B404E-3260-F729-3F47-92726605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EFE8-5A66-9CF9-EE61-DAD66145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A8D32-0BF4-1956-6E05-A199F5A68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58CD6-0585-EC8E-854F-902F48D1A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2D5C3-9801-F56E-2215-586305A1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07EFA-75D5-E973-D454-FCD7C3F6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BC7BB-BC33-2453-B055-16E4139F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7755-69CE-483D-FF57-9D5F376E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3B562-A0B4-C4FC-C67B-F2BE2B9D0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53CD7-F9E0-DE24-6FFB-C8E3BFB88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6AE25-F424-C356-1140-676B817D3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3FC51-67E3-76B9-276C-3AFA0D4BD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A5E11-2748-60EC-8DDD-C7E29E18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CB587-2406-FDBC-B131-A6180D80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AD3C1-EFA4-5CFF-0FC3-94AC7153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9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4217-5C9D-6A2D-A043-E5F0DD9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A82E4-2A83-DA58-2FD5-A7158409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EE3C0-7F6A-FFB1-818D-A390D8903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8015E-F2DB-E988-908D-CCA3C489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63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B601B-F1FC-EE80-1FAF-C3E36678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FD253-4D8D-BF5C-B1F4-E8E9498D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01D10-8F12-9974-DB5A-76BC27A2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8962-F78C-4B7E-0F41-AA0711BF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63DF8-9AA2-EE19-85A0-B6992BB1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E48DB-EBFE-BFB9-92D8-2D5010219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CFD49-F4D7-8C0B-B0D2-1BD32FDE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743E5-011B-84E5-E343-45FB8602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D663A-3B89-D303-69B3-F6463E6E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A508-6AB4-A6BD-33DB-1A16A793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BC517-63E3-87C7-5422-DD16C2B4F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69140-FCE9-82BE-4B6D-255FC106C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169CE-3B1C-9C08-AAA1-EF212056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4F45A-98A1-295F-4073-6AEEF3DE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C006A-6360-60A9-BB05-137456F0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1241E-38E6-4D61-8FC2-B7C05949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B2AC8-AA15-834B-5F6D-55D72CA0E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223A6-80F1-6C40-0752-8144A1B8D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1E51A-7727-1C4F-BD48-97FCA8598EA5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9AC6B-AFEF-B063-3A53-0E8015940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316D7-CC75-4D24-82EA-B8F615F23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1C904-FEF5-E842-ADA4-799B1C2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3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dlbook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77248"/>
          </a:xfrm>
        </p:spPr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08333-6DFC-A080-63ED-2BF23B24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4517"/>
            <a:ext cx="9144000" cy="1398863"/>
          </a:xfrm>
        </p:spPr>
        <p:txBody>
          <a:bodyPr/>
          <a:lstStyle/>
          <a:p>
            <a:r>
              <a:rPr lang="en-US" dirty="0"/>
              <a:t>Prof. Simon Prince, </a:t>
            </a:r>
            <a:r>
              <a:rPr lang="en-CA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Dr. Georgios </a:t>
            </a:r>
            <a:r>
              <a:rPr lang="en-CA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Exarchakis</a:t>
            </a:r>
            <a:r>
              <a:rPr lang="en-CA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and Dr. Andrew Barnes</a:t>
            </a:r>
            <a:endParaRPr lang="en-US" dirty="0">
              <a:solidFill>
                <a:srgbClr val="212529"/>
              </a:solidFill>
              <a:latin typeface="-apple-system"/>
            </a:endParaRP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1. Introduction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3523957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BBD19B6-2949-6651-9662-187E746E912B}"/>
              </a:ext>
            </a:extLst>
          </p:cNvPr>
          <p:cNvSpPr txBox="1">
            <a:spLocks/>
          </p:cNvSpPr>
          <p:nvPr/>
        </p:nvSpPr>
        <p:spPr>
          <a:xfrm>
            <a:off x="1524000" y="5856504"/>
            <a:ext cx="9144000" cy="314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9CBD10-F5AB-0A7E-F3F5-6048A5F73789}"/>
              </a:ext>
            </a:extLst>
          </p:cNvPr>
          <p:cNvSpPr txBox="1">
            <a:spLocks/>
          </p:cNvSpPr>
          <p:nvPr/>
        </p:nvSpPr>
        <p:spPr>
          <a:xfrm>
            <a:off x="890337" y="5796344"/>
            <a:ext cx="10611851" cy="856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This is a VERY large lecture theatre.  Please leave the back five rows empty!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notebooks in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You will need a Google account (make one before tomorrow)</a:t>
            </a:r>
          </a:p>
          <a:p>
            <a:pPr lvl="1"/>
            <a:r>
              <a:rPr lang="en-US" dirty="0"/>
              <a:t>Alternatively, set up </a:t>
            </a:r>
            <a:r>
              <a:rPr lang="en-US" dirty="0" err="1"/>
              <a:t>Jupyter</a:t>
            </a:r>
            <a:r>
              <a:rPr lang="en-US" dirty="0"/>
              <a:t> Notebooks yourself (but don’t)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r>
              <a:rPr lang="en-US" dirty="0"/>
              <a:t>Matplotlib</a:t>
            </a:r>
          </a:p>
          <a:p>
            <a:pPr lvl="2"/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Problem sheets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58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pass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Ideas are simple, but build on one another</a:t>
            </a:r>
          </a:p>
          <a:p>
            <a:r>
              <a:rPr lang="en-US" dirty="0"/>
              <a:t>Come to the lectures </a:t>
            </a:r>
          </a:p>
          <a:p>
            <a:r>
              <a:rPr lang="en-US" dirty="0"/>
              <a:t>Come to the lab sessions</a:t>
            </a:r>
          </a:p>
          <a:p>
            <a:pPr lvl="1"/>
            <a:r>
              <a:rPr lang="en-US" dirty="0"/>
              <a:t>Complete the Python notebooks </a:t>
            </a:r>
          </a:p>
          <a:p>
            <a:pPr lvl="1"/>
            <a:r>
              <a:rPr lang="en-US" dirty="0"/>
              <a:t>Complete the problems</a:t>
            </a:r>
          </a:p>
          <a:p>
            <a:pPr lvl="1"/>
            <a:r>
              <a:rPr lang="en-US" dirty="0"/>
              <a:t>Work together on non-assessed work</a:t>
            </a:r>
          </a:p>
          <a:p>
            <a:r>
              <a:rPr lang="en-US" dirty="0"/>
              <a:t>Read the notes after the class</a:t>
            </a:r>
          </a:p>
          <a:p>
            <a:r>
              <a:rPr lang="en-US" dirty="0"/>
              <a:t>Mark everything on Moodle as completed</a:t>
            </a:r>
          </a:p>
          <a:p>
            <a:r>
              <a:rPr lang="en-US" dirty="0"/>
              <a:t>Ask questions on the Moodle forums</a:t>
            </a:r>
          </a:p>
        </p:txBody>
      </p:sp>
    </p:spTree>
    <p:extLst>
      <p:ext uri="{BB962C8B-B14F-4D97-AF65-F5344CB8AC3E}">
        <p14:creationId xmlns:p14="http://schemas.microsoft.com/office/powerpoint/2010/main" val="50937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4B56C-CBE6-2640-C536-65D395C2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</a:t>
            </a:r>
          </a:p>
        </p:txBody>
      </p:sp>
    </p:spTree>
    <p:extLst>
      <p:ext uri="{BB962C8B-B14F-4D97-AF65-F5344CB8AC3E}">
        <p14:creationId xmlns:p14="http://schemas.microsoft.com/office/powerpoint/2010/main" val="239555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4B56C-CBE6-2640-C536-65D395C2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D98CE9-8EED-1142-DEC3-98DD14C56C5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3938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book cover with text on it&#10;&#10;Description automatically generated">
            <a:extLst>
              <a:ext uri="{FF2B5EF4-FFF2-40B4-BE49-F238E27FC236}">
                <a16:creationId xmlns:a16="http://schemas.microsoft.com/office/drawing/2014/main" id="{96C361AA-F9E6-1576-82EA-B3DC5794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436871" cy="60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0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4B56C-CBE6-2640-C536-65D395C2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D98CE9-8EED-1142-DEC3-98DD14C56C51}"/>
              </a:ext>
            </a:extLst>
          </p:cNvPr>
          <p:cNvSpPr txBox="1">
            <a:spLocks/>
          </p:cNvSpPr>
          <p:nvPr/>
        </p:nvSpPr>
        <p:spPr>
          <a:xfrm>
            <a:off x="659129" y="1699545"/>
            <a:ext cx="53938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book cover with text on it&#10;&#10;Description automatically generated">
            <a:extLst>
              <a:ext uri="{FF2B5EF4-FFF2-40B4-BE49-F238E27FC236}">
                <a16:creationId xmlns:a16="http://schemas.microsoft.com/office/drawing/2014/main" id="{96C361AA-F9E6-1576-82EA-B3DC5794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436871" cy="609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BEADAD-9629-4F8B-F9B5-9017B5A46CB8}"/>
              </a:ext>
            </a:extLst>
          </p:cNvPr>
          <p:cNvSpPr txBox="1"/>
          <p:nvPr/>
        </p:nvSpPr>
        <p:spPr>
          <a:xfrm>
            <a:off x="838200" y="185286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Published 5</a:t>
            </a:r>
            <a:r>
              <a:rPr lang="en-US" baseline="30000" dirty="0"/>
              <a:t>th</a:t>
            </a:r>
            <a:r>
              <a:rPr lang="en-US" dirty="0"/>
              <a:t> December 2023</a:t>
            </a:r>
          </a:p>
        </p:txBody>
      </p:sp>
    </p:spTree>
    <p:extLst>
      <p:ext uri="{BB962C8B-B14F-4D97-AF65-F5344CB8AC3E}">
        <p14:creationId xmlns:p14="http://schemas.microsoft.com/office/powerpoint/2010/main" val="284869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4B56C-CBE6-2640-C536-65D395C2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D98CE9-8EED-1142-DEC3-98DD14C56C5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3938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book cover with text on it&#10;&#10;Description automatically generated">
            <a:extLst>
              <a:ext uri="{FF2B5EF4-FFF2-40B4-BE49-F238E27FC236}">
                <a16:creationId xmlns:a16="http://schemas.microsoft.com/office/drawing/2014/main" id="{96C361AA-F9E6-1576-82EA-B3DC5794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436871" cy="609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CA4270-F1F9-329D-5D47-2DEBA86512D6}"/>
              </a:ext>
            </a:extLst>
          </p:cNvPr>
          <p:cNvSpPr txBox="1"/>
          <p:nvPr/>
        </p:nvSpPr>
        <p:spPr>
          <a:xfrm>
            <a:off x="838199" y="1825625"/>
            <a:ext cx="358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http://udlbook.com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728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ext on a white background&#10;&#10;Description automatically generated">
            <a:extLst>
              <a:ext uri="{FF2B5EF4-FFF2-40B4-BE49-F238E27FC236}">
                <a16:creationId xmlns:a16="http://schemas.microsoft.com/office/drawing/2014/main" id="{51B71656-3D35-0A5B-2684-7EACB10E7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50"/>
          <a:stretch/>
        </p:blipFill>
        <p:spPr>
          <a:xfrm>
            <a:off x="590501" y="1251286"/>
            <a:ext cx="11323264" cy="36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4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ext on a white background&#10;&#10;Description automatically generated">
            <a:extLst>
              <a:ext uri="{FF2B5EF4-FFF2-40B4-BE49-F238E27FC236}">
                <a16:creationId xmlns:a16="http://schemas.microsoft.com/office/drawing/2014/main" id="{51B71656-3D35-0A5B-2684-7EACB10E7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"/>
          <a:stretch/>
        </p:blipFill>
        <p:spPr>
          <a:xfrm>
            <a:off x="590501" y="1251285"/>
            <a:ext cx="11323264" cy="39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6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4B56C-CBE6-2640-C536-65D395C2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D98CE9-8EED-1142-DEC3-98DD14C56C5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3938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Examinable unless specified</a:t>
            </a:r>
          </a:p>
          <a:p>
            <a:pPr lvl="1"/>
            <a:r>
              <a:rPr lang="en-US" dirty="0"/>
              <a:t>Chapters 1-10,12</a:t>
            </a:r>
          </a:p>
        </p:txBody>
      </p:sp>
      <p:pic>
        <p:nvPicPr>
          <p:cNvPr id="3" name="Picture 2" descr="A book cover with text on it&#10;&#10;Description automatically generated">
            <a:extLst>
              <a:ext uri="{FF2B5EF4-FFF2-40B4-BE49-F238E27FC236}">
                <a16:creationId xmlns:a16="http://schemas.microsoft.com/office/drawing/2014/main" id="{96C361AA-F9E6-1576-82EA-B3DC5794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436871" cy="60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5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4B56C-CBE6-2640-C536-65D395C2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D98CE9-8EED-1142-DEC3-98DD14C56C5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3938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Examinable unless specified</a:t>
            </a:r>
          </a:p>
          <a:p>
            <a:pPr lvl="1"/>
            <a:r>
              <a:rPr lang="en-US" dirty="0"/>
              <a:t>Chapters 1-10,12</a:t>
            </a:r>
          </a:p>
          <a:p>
            <a:r>
              <a:rPr lang="en-US" dirty="0"/>
              <a:t>Not examinable unless specified</a:t>
            </a:r>
          </a:p>
          <a:p>
            <a:pPr lvl="1"/>
            <a:r>
              <a:rPr lang="en-US" dirty="0"/>
              <a:t>Notes at end of chapters</a:t>
            </a:r>
          </a:p>
          <a:p>
            <a:pPr lvl="1"/>
            <a:r>
              <a:rPr lang="en-US" dirty="0"/>
              <a:t>Chap 15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 descr="A book cover with text on it&#10;&#10;Description automatically generated">
            <a:extLst>
              <a:ext uri="{FF2B5EF4-FFF2-40B4-BE49-F238E27FC236}">
                <a16:creationId xmlns:a16="http://schemas.microsoft.com/office/drawing/2014/main" id="{96C361AA-F9E6-1576-82EA-B3DC5794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436871" cy="6097425"/>
          </a:xfrm>
          <a:prstGeom prst="rect">
            <a:avLst/>
          </a:prstGeom>
        </p:spPr>
      </p:pic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id="{093BDB41-CD77-21AE-EB1B-602206011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95" y="4001294"/>
            <a:ext cx="4303528" cy="26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00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77248"/>
          </a:xfrm>
        </p:spPr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08333-6DFC-A080-63ED-2BF23B24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4517"/>
            <a:ext cx="9144000" cy="1398863"/>
          </a:xfrm>
        </p:spPr>
        <p:txBody>
          <a:bodyPr/>
          <a:lstStyle/>
          <a:p>
            <a:r>
              <a:rPr lang="en-US" dirty="0"/>
              <a:t>Prof. Simon Prince, </a:t>
            </a:r>
            <a:r>
              <a:rPr lang="en-CA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Dr. Georgios </a:t>
            </a:r>
            <a:r>
              <a:rPr lang="en-CA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Exarchakis</a:t>
            </a:r>
            <a:r>
              <a:rPr lang="en-CA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and Dr. Andrew Barnes</a:t>
            </a:r>
            <a:endParaRPr lang="en-US" dirty="0">
              <a:solidFill>
                <a:srgbClr val="212529"/>
              </a:solidFill>
              <a:latin typeface="-apple-system"/>
            </a:endParaRP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1. Introduction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3523957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BBD19B6-2949-6651-9662-187E746E912B}"/>
              </a:ext>
            </a:extLst>
          </p:cNvPr>
          <p:cNvSpPr txBox="1">
            <a:spLocks/>
          </p:cNvSpPr>
          <p:nvPr/>
        </p:nvSpPr>
        <p:spPr>
          <a:xfrm>
            <a:off x="1524000" y="5856504"/>
            <a:ext cx="9144000" cy="314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93059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BEF00526-AB67-C15E-C2C0-DB5AE52454A4}"/>
              </a:ext>
            </a:extLst>
          </p:cNvPr>
          <p:cNvSpPr/>
          <p:nvPr/>
        </p:nvSpPr>
        <p:spPr>
          <a:xfrm>
            <a:off x="2526632" y="4896853"/>
            <a:ext cx="1094873" cy="101065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4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mapping from input to output</a:t>
            </a:r>
          </a:p>
          <a:p>
            <a:r>
              <a:rPr lang="en-US" dirty="0"/>
              <a:t>Learn this mapping from paired input/output data examples</a:t>
            </a:r>
          </a:p>
        </p:txBody>
      </p:sp>
    </p:spTree>
    <p:extLst>
      <p:ext uri="{BB962C8B-B14F-4D97-AF65-F5344CB8AC3E}">
        <p14:creationId xmlns:p14="http://schemas.microsoft.com/office/powerpoint/2010/main" val="2692734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793740BD-6289-692C-981C-894DDC3E5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F98C29-66DB-458A-FB2B-D979B08E0F2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(&gt;1 output, real value)</a:t>
            </a:r>
          </a:p>
          <a:p>
            <a:r>
              <a:rPr lang="en-US" dirty="0"/>
              <a:t>Graph neural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F31F95-C44E-7F7D-2F31-4F5814D6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Graph regression</a:t>
            </a:r>
          </a:p>
        </p:txBody>
      </p:sp>
    </p:spTree>
    <p:extLst>
      <p:ext uri="{BB962C8B-B14F-4D97-AF65-F5344CB8AC3E}">
        <p14:creationId xmlns:p14="http://schemas.microsoft.com/office/powerpoint/2010/main" val="2999499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09D0AA4-C38E-9ACC-50D5-1C96A4C46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49047-33E6-8801-3C23-5F8DCF59CC05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classification problem (two discrete classes)</a:t>
            </a:r>
          </a:p>
          <a:p>
            <a:r>
              <a:rPr lang="en-US" dirty="0"/>
              <a:t>Transformer network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A7EAC-91B3-3627-DE6F-810416C1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4596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49B07A7-1CE9-4940-08E7-A3A46C427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82F4-E3AE-6AC9-CAF8-78B29B26B88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values)</a:t>
            </a:r>
          </a:p>
          <a:p>
            <a:r>
              <a:rPr lang="en-US" dirty="0"/>
              <a:t>Recurrent neural network (RNN)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31F4-9539-91CB-612F-FD04B6B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73121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0B05B16-998D-5DF3-5B64-9B83A722D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B718A-BF55-0797-B21D-A1B2A7E61BB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classes)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F1002C-9B0E-0690-CE22-0849F991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8996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supervised learning model?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7B1EB-8ABF-6334-7DDE-74C2FADB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42" y="1690688"/>
            <a:ext cx="9560370" cy="38428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4169E9-20B2-7560-5B47-61FDF6E2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6771"/>
            <a:ext cx="10515600" cy="7561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equation relating input (age) to output (height)</a:t>
            </a:r>
          </a:p>
          <a:p>
            <a:r>
              <a:rPr lang="en-US" dirty="0"/>
              <a:t>Search through family of possible equations to find one that fits training data well</a:t>
            </a:r>
          </a:p>
        </p:txBody>
      </p:sp>
    </p:spTree>
    <p:extLst>
      <p:ext uri="{BB962C8B-B14F-4D97-AF65-F5344CB8AC3E}">
        <p14:creationId xmlns:p14="http://schemas.microsoft.com/office/powerpoint/2010/main" val="3502447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supervised learning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4169E9-20B2-7560-5B47-61FDF6E2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6771"/>
            <a:ext cx="10515600" cy="7561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Deep neural networks are just a very flexible family of equations</a:t>
            </a:r>
          </a:p>
          <a:p>
            <a:r>
              <a:rPr lang="en-US" dirty="0"/>
              <a:t>Fitting deep neural networks = “Deep Learning”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15C5C-57C0-0775-95E2-0AC457BB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42" y="1690688"/>
            <a:ext cx="9560370" cy="38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28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94F3B6-0E3F-70BE-C783-8BF19E182C1D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binary classification problem (many outputs, two discrete classes)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9F3913-F9A0-B5DD-8D3A-BB0B087E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Image segmentation</a:t>
            </a:r>
          </a:p>
        </p:txBody>
      </p:sp>
      <p:pic>
        <p:nvPicPr>
          <p:cNvPr id="4" name="Picture 3" descr="A diagram of a diagram of a model&#10;&#10;Description automatically generated">
            <a:extLst>
              <a:ext uri="{FF2B5EF4-FFF2-40B4-BE49-F238E27FC236}">
                <a16:creationId xmlns:a16="http://schemas.microsoft.com/office/drawing/2014/main" id="{0233D43A-82B7-80E6-6BAF-37CD07CC4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" r="7142" b="82492"/>
          <a:stretch/>
        </p:blipFill>
        <p:spPr>
          <a:xfrm>
            <a:off x="175690" y="1876926"/>
            <a:ext cx="11867313" cy="31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5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raphic 750">
            <a:extLst>
              <a:ext uri="{FF2B5EF4-FFF2-40B4-BE49-F238E27FC236}">
                <a16:creationId xmlns:a16="http://schemas.microsoft.com/office/drawing/2014/main" id="{FD39DDF7-5C55-6269-2858-725B3DE60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5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7FC50BC-F309-DCAD-1D91-C01510F0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8E62EC-C8EA-82AF-58F3-26BEE130058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(many outputs, continuous)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399E2E-5E2B-B657-A9C9-0BC2E5FC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409875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6247F9D-8850-7D49-33B5-72352D9E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31" y="1785257"/>
            <a:ext cx="11602211" cy="324394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C74F02-6E95-07FB-224D-B2A48AE73BDC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(many outputs, continuous)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62B3E-8E80-2F6F-7993-0AFCC9E4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18126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= continuous numbers as output</a:t>
            </a:r>
          </a:p>
          <a:p>
            <a:r>
              <a:rPr lang="en-US" dirty="0"/>
              <a:t>Classification = discrete classes as output</a:t>
            </a:r>
          </a:p>
          <a:p>
            <a:r>
              <a:rPr lang="en-US" dirty="0"/>
              <a:t>Two class and multiclass classification treated differently</a:t>
            </a:r>
          </a:p>
          <a:p>
            <a:r>
              <a:rPr lang="en-US" dirty="0"/>
              <a:t>Univariate = one output</a:t>
            </a:r>
          </a:p>
          <a:p>
            <a:r>
              <a:rPr lang="en-US" dirty="0"/>
              <a:t>Multivariate = more than one output</a:t>
            </a:r>
          </a:p>
        </p:txBody>
      </p:sp>
    </p:spTree>
    <p:extLst>
      <p:ext uri="{BB962C8B-B14F-4D97-AF65-F5344CB8AC3E}">
        <p14:creationId xmlns:p14="http://schemas.microsoft.com/office/powerpoint/2010/main" val="1440211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9A163B-CDA6-B4FB-1FB0-081091C7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93" y="2329075"/>
            <a:ext cx="11263057" cy="3234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E9522-DB38-5548-C00C-249816DC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679655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01A485-2265-A626-B6BC-A31D4F33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93" y="2329075"/>
            <a:ext cx="11263057" cy="3234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E9522-DB38-5548-C00C-249816DC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3233873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9522-DB38-5548-C00C-249816DC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 from 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3E6FE7-6B41-D226-0F1D-8096A516A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493" y="2329075"/>
            <a:ext cx="11263057" cy="3234228"/>
          </a:xfrm>
        </p:spPr>
      </p:pic>
    </p:spTree>
    <p:extLst>
      <p:ext uri="{BB962C8B-B14F-4D97-AF65-F5344CB8AC3E}">
        <p14:creationId xmlns:p14="http://schemas.microsoft.com/office/powerpoint/2010/main" val="2653010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these examples have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4016-03F3-8E24-5EBA-667BE9931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361"/>
            <a:ext cx="10515600" cy="2449287"/>
          </a:xfrm>
        </p:spPr>
        <p:txBody>
          <a:bodyPr>
            <a:normAutofit/>
          </a:bodyPr>
          <a:lstStyle/>
          <a:p>
            <a:r>
              <a:rPr lang="en-US" dirty="0"/>
              <a:t>Very complex relationship between input and output</a:t>
            </a:r>
          </a:p>
          <a:p>
            <a:r>
              <a:rPr lang="en-US" dirty="0"/>
              <a:t>Sometimes may be many possible valid answers</a:t>
            </a:r>
          </a:p>
          <a:p>
            <a:r>
              <a:rPr lang="en-US" dirty="0"/>
              <a:t>But outputs (and sometimes inputs) obey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111DF-9FE7-4DAD-71A1-8A69FB84A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839" t="24270"/>
          <a:stretch/>
        </p:blipFill>
        <p:spPr>
          <a:xfrm>
            <a:off x="6302834" y="3299072"/>
            <a:ext cx="3171836" cy="2449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02980-27C0-7DCF-3F74-D267FA77F5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839" t="21892"/>
          <a:stretch/>
        </p:blipFill>
        <p:spPr>
          <a:xfrm>
            <a:off x="2275117" y="3211289"/>
            <a:ext cx="3171836" cy="25261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E8F06C-8ECC-3C41-0E20-A913D089983B}"/>
              </a:ext>
            </a:extLst>
          </p:cNvPr>
          <p:cNvSpPr txBox="1">
            <a:spLocks/>
          </p:cNvSpPr>
          <p:nvPr/>
        </p:nvSpPr>
        <p:spPr>
          <a:xfrm>
            <a:off x="1988692" y="5737479"/>
            <a:ext cx="3744685" cy="87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Language obeys grammatical rules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76CA65-4F01-8210-9B44-EA7B9B7E49B3}"/>
              </a:ext>
            </a:extLst>
          </p:cNvPr>
          <p:cNvSpPr txBox="1">
            <a:spLocks/>
          </p:cNvSpPr>
          <p:nvPr/>
        </p:nvSpPr>
        <p:spPr>
          <a:xfrm>
            <a:off x="6016409" y="5737475"/>
            <a:ext cx="3744685" cy="87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Natural images also have “rules”</a:t>
            </a:r>
          </a:p>
        </p:txBody>
      </p:sp>
    </p:spTree>
    <p:extLst>
      <p:ext uri="{BB962C8B-B14F-4D97-AF65-F5344CB8AC3E}">
        <p14:creationId xmlns:p14="http://schemas.microsoft.com/office/powerpoint/2010/main" val="3611537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4016-03F3-8E24-5EBA-667BE9931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361"/>
            <a:ext cx="10515600" cy="2449287"/>
          </a:xfrm>
        </p:spPr>
        <p:txBody>
          <a:bodyPr>
            <a:normAutofit/>
          </a:bodyPr>
          <a:lstStyle/>
          <a:p>
            <a:r>
              <a:rPr lang="en-US" dirty="0"/>
              <a:t>Learn the “grammar” of the data from unlabeled examples</a:t>
            </a:r>
          </a:p>
          <a:p>
            <a:r>
              <a:rPr lang="en-US" dirty="0"/>
              <a:t>Can use a gargantuan amount of data to do this (as unlabeled)</a:t>
            </a:r>
          </a:p>
          <a:p>
            <a:r>
              <a:rPr lang="en-US" dirty="0"/>
              <a:t>Make the supervised learning task earlier by having a lot of knowledge of possible outputs</a:t>
            </a:r>
          </a:p>
        </p:txBody>
      </p:sp>
    </p:spTree>
    <p:extLst>
      <p:ext uri="{BB962C8B-B14F-4D97-AF65-F5344CB8AC3E}">
        <p14:creationId xmlns:p14="http://schemas.microsoft.com/office/powerpoint/2010/main" val="3079474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BEF00526-AB67-C15E-C2C0-DB5AE52454A4}"/>
              </a:ext>
            </a:extLst>
          </p:cNvPr>
          <p:cNvSpPr/>
          <p:nvPr/>
        </p:nvSpPr>
        <p:spPr>
          <a:xfrm>
            <a:off x="5548563" y="4969042"/>
            <a:ext cx="1094873" cy="101065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07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65C3AD8-8DF0-3840-D17D-A56B14C99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5593" y="1995798"/>
            <a:ext cx="3798207" cy="4497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about a dataset without labels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Finding outliers</a:t>
            </a:r>
          </a:p>
          <a:p>
            <a:pPr lvl="1"/>
            <a:r>
              <a:rPr lang="en-US" dirty="0"/>
              <a:t>Generating new examples</a:t>
            </a:r>
          </a:p>
          <a:p>
            <a:pPr lvl="1"/>
            <a:r>
              <a:rPr lang="en-US" dirty="0"/>
              <a:t>Filling in missing data</a:t>
            </a:r>
          </a:p>
        </p:txBody>
      </p:sp>
    </p:spTree>
    <p:extLst>
      <p:ext uri="{BB962C8B-B14F-4D97-AF65-F5344CB8AC3E}">
        <p14:creationId xmlns:p14="http://schemas.microsoft.com/office/powerpoint/2010/main" val="151543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raphic 750">
            <a:extLst>
              <a:ext uri="{FF2B5EF4-FFF2-40B4-BE49-F238E27FC236}">
                <a16:creationId xmlns:a16="http://schemas.microsoft.com/office/drawing/2014/main" id="{FD39DDF7-5C55-6269-2858-725B3DE60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  <p:pic>
        <p:nvPicPr>
          <p:cNvPr id="753" name="Graphic 752">
            <a:extLst>
              <a:ext uri="{FF2B5EF4-FFF2-40B4-BE49-F238E27FC236}">
                <a16:creationId xmlns:a16="http://schemas.microsoft.com/office/drawing/2014/main" id="{07706F89-80AF-DD03-C15C-86E1FABD5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74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Net Dataset | Papers With Code">
            <a:extLst>
              <a:ext uri="{FF2B5EF4-FFF2-40B4-BE49-F238E27FC236}">
                <a16:creationId xmlns:a16="http://schemas.microsoft.com/office/drawing/2014/main" id="{D9FEDF54-7296-7710-A87B-815584D1A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999" b="50079"/>
          <a:stretch/>
        </p:blipFill>
        <p:spPr bwMode="auto">
          <a:xfrm>
            <a:off x="304511" y="608544"/>
            <a:ext cx="5592556" cy="558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9EDDF6-E784-6D77-C6E8-4F18A3AA74B8}"/>
              </a:ext>
            </a:extLst>
          </p:cNvPr>
          <p:cNvSpPr txBox="1"/>
          <p:nvPr/>
        </p:nvSpPr>
        <p:spPr>
          <a:xfrm>
            <a:off x="1311965" y="6331525"/>
            <a:ext cx="980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0" i="0" dirty="0" err="1">
                <a:solidFill>
                  <a:srgbClr val="383D42"/>
                </a:solidFill>
                <a:effectLst/>
                <a:latin typeface="source-serif-pro"/>
              </a:rPr>
              <a:t>DeepCluster</a:t>
            </a:r>
            <a:r>
              <a:rPr lang="en-CA" b="0" i="0" dirty="0">
                <a:solidFill>
                  <a:srgbClr val="383D42"/>
                </a:solidFill>
                <a:effectLst/>
                <a:latin typeface="source-serif-pro"/>
              </a:rPr>
              <a:t>: Deep Clustering for Unsupervised Learning of Visual Features (</a:t>
            </a:r>
            <a:r>
              <a:rPr lang="en-CA" dirty="0">
                <a:solidFill>
                  <a:srgbClr val="383D42"/>
                </a:solidFill>
                <a:latin typeface="source-serif-pro"/>
              </a:rPr>
              <a:t>Caron et al., 2018)</a:t>
            </a:r>
            <a:endParaRPr lang="en-CA" b="0" i="0" dirty="0">
              <a:solidFill>
                <a:srgbClr val="383D42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838367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Net Dataset | Papers With Code">
            <a:extLst>
              <a:ext uri="{FF2B5EF4-FFF2-40B4-BE49-F238E27FC236}">
                <a16:creationId xmlns:a16="http://schemas.microsoft.com/office/drawing/2014/main" id="{D9FEDF54-7296-7710-A87B-815584D1A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999" b="50079"/>
          <a:stretch/>
        </p:blipFill>
        <p:spPr bwMode="auto">
          <a:xfrm>
            <a:off x="304511" y="608544"/>
            <a:ext cx="5592556" cy="558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8" descr="A picture containing text, different, colorful&#10;&#10;Description automatically generated">
            <a:extLst>
              <a:ext uri="{FF2B5EF4-FFF2-40B4-BE49-F238E27FC236}">
                <a16:creationId xmlns:a16="http://schemas.microsoft.com/office/drawing/2014/main" id="{6854AB40-B90B-B78D-8F3A-2E3055A2E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21"/>
          <a:stretch/>
        </p:blipFill>
        <p:spPr>
          <a:xfrm>
            <a:off x="6404689" y="608544"/>
            <a:ext cx="5791488" cy="1847632"/>
          </a:xfrm>
        </p:spPr>
      </p:pic>
      <p:pic>
        <p:nvPicPr>
          <p:cNvPr id="7" name="Content Placeholder 8" descr="A picture containing text, different, colorful&#10;&#10;Description automatically generated">
            <a:extLst>
              <a:ext uri="{FF2B5EF4-FFF2-40B4-BE49-F238E27FC236}">
                <a16:creationId xmlns:a16="http://schemas.microsoft.com/office/drawing/2014/main" id="{E9116348-2816-A375-5D34-931909682A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21"/>
          <a:stretch/>
        </p:blipFill>
        <p:spPr>
          <a:xfrm>
            <a:off x="6404687" y="2524321"/>
            <a:ext cx="5791489" cy="1818148"/>
          </a:xfrm>
          <a:prstGeom prst="rect">
            <a:avLst/>
          </a:prstGeom>
        </p:spPr>
      </p:pic>
      <p:pic>
        <p:nvPicPr>
          <p:cNvPr id="8" name="Content Placeholder 8" descr="A picture containing text, different, colorful&#10;&#10;Description automatically generated">
            <a:extLst>
              <a:ext uri="{FF2B5EF4-FFF2-40B4-BE49-F238E27FC236}">
                <a16:creationId xmlns:a16="http://schemas.microsoft.com/office/drawing/2014/main" id="{90BABAC2-57F9-CE89-5736-CC97338135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21"/>
          <a:stretch/>
        </p:blipFill>
        <p:spPr>
          <a:xfrm>
            <a:off x="6404687" y="4417750"/>
            <a:ext cx="5791489" cy="18656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796BA7-539F-40A9-7F53-784C2B7D8504}"/>
              </a:ext>
            </a:extLst>
          </p:cNvPr>
          <p:cNvCxnSpPr>
            <a:cxnSpLocks/>
          </p:cNvCxnSpPr>
          <p:nvPr/>
        </p:nvCxnSpPr>
        <p:spPr>
          <a:xfrm>
            <a:off x="6013174" y="3400351"/>
            <a:ext cx="4075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39EDDF6-E784-6D77-C6E8-4F18A3AA74B8}"/>
              </a:ext>
            </a:extLst>
          </p:cNvPr>
          <p:cNvSpPr txBox="1"/>
          <p:nvPr/>
        </p:nvSpPr>
        <p:spPr>
          <a:xfrm>
            <a:off x="1311965" y="6331525"/>
            <a:ext cx="980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0" i="0" dirty="0" err="1">
                <a:solidFill>
                  <a:srgbClr val="383D42"/>
                </a:solidFill>
                <a:effectLst/>
                <a:latin typeface="source-serif-pro"/>
              </a:rPr>
              <a:t>DeepCluster</a:t>
            </a:r>
            <a:r>
              <a:rPr lang="en-CA" b="0" i="0" dirty="0">
                <a:solidFill>
                  <a:srgbClr val="383D42"/>
                </a:solidFill>
                <a:effectLst/>
                <a:latin typeface="source-serif-pro"/>
              </a:rPr>
              <a:t>: Deep Clustering for Unsupervised Learning of Visual Features (</a:t>
            </a:r>
            <a:r>
              <a:rPr lang="en-CA" dirty="0">
                <a:solidFill>
                  <a:srgbClr val="383D42"/>
                </a:solidFill>
                <a:latin typeface="source-serif-pro"/>
              </a:rPr>
              <a:t>Caron et al., 2018)</a:t>
            </a:r>
            <a:endParaRPr lang="en-CA" b="0" i="0" dirty="0">
              <a:solidFill>
                <a:srgbClr val="383D42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105389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7B24A-042E-6592-4B69-4ABDA41F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5593" y="1995798"/>
            <a:ext cx="3798207" cy="4497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about a dataset without labels</a:t>
            </a:r>
          </a:p>
          <a:p>
            <a:pPr lvl="1"/>
            <a:r>
              <a:rPr lang="en-US" dirty="0"/>
              <a:t>e.g., clustering</a:t>
            </a:r>
          </a:p>
          <a:p>
            <a:r>
              <a:rPr lang="en-US" dirty="0"/>
              <a:t>Generative models can create examples</a:t>
            </a:r>
          </a:p>
          <a:p>
            <a:pPr lvl="1"/>
            <a:r>
              <a:rPr lang="en-US" dirty="0"/>
              <a:t>e.g.,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62580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about a dataset without labels</a:t>
            </a:r>
          </a:p>
          <a:p>
            <a:pPr lvl="1"/>
            <a:r>
              <a:rPr lang="en-US" dirty="0"/>
              <a:t>e.g., clustering</a:t>
            </a:r>
          </a:p>
          <a:p>
            <a:r>
              <a:rPr lang="en-US" dirty="0"/>
              <a:t>Generative models can create examples</a:t>
            </a:r>
          </a:p>
          <a:p>
            <a:pPr lvl="1"/>
            <a:r>
              <a:rPr lang="en-US" dirty="0"/>
              <a:t>e.g., generative adversarial networks</a:t>
            </a:r>
          </a:p>
          <a:p>
            <a:r>
              <a:rPr lang="en-US" dirty="0"/>
              <a:t>PGMs learn distribution over data</a:t>
            </a:r>
          </a:p>
          <a:p>
            <a:pPr lvl="1"/>
            <a:r>
              <a:rPr lang="en-US" dirty="0"/>
              <a:t>e.g., variational autoencoders, </a:t>
            </a:r>
          </a:p>
          <a:p>
            <a:pPr lvl="1"/>
            <a:r>
              <a:rPr lang="en-US" dirty="0"/>
              <a:t>e.g., normalizing flows, </a:t>
            </a:r>
          </a:p>
          <a:p>
            <a:pPr lvl="1"/>
            <a:r>
              <a:rPr lang="en-US" dirty="0"/>
              <a:t>e.g., diffusion models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472BC1-CA17-038B-6779-91CC95AB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5593" y="1995798"/>
            <a:ext cx="3798207" cy="44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69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2F23-4A1E-9E65-2784-BFF987A8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pic>
        <p:nvPicPr>
          <p:cNvPr id="6" name="Picture 5" descr="A collage of cats&#10;&#10;Description automatically generated">
            <a:extLst>
              <a:ext uri="{FF2B5EF4-FFF2-40B4-BE49-F238E27FC236}">
                <a16:creationId xmlns:a16="http://schemas.microsoft.com/office/drawing/2014/main" id="{6688B1AA-1FDF-46DF-898F-25CFC529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3991"/>
            <a:ext cx="10628917" cy="45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91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2F23-4A1E-9E65-2784-BFF987A8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A4FF5-0C2A-AF25-9B45-7067A3AA2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740568" y="1690688"/>
            <a:ext cx="8972852" cy="43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90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057A-63AE-CBD0-2B76-2C2493BA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6D7C60-155A-05A7-2B6E-0B9FFD44F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733" y="1835223"/>
            <a:ext cx="11377736" cy="4245838"/>
          </a:xfrm>
        </p:spPr>
      </p:pic>
    </p:spTree>
    <p:extLst>
      <p:ext uri="{BB962C8B-B14F-4D97-AF65-F5344CB8AC3E}">
        <p14:creationId xmlns:p14="http://schemas.microsoft.com/office/powerpoint/2010/main" val="3173653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AB3E-9956-C08A-8A83-C41E2EF6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this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3B8D0-C05A-5D8A-A907-2E9F238B7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2316441"/>
            <a:ext cx="10515600" cy="2564780"/>
          </a:xfrm>
        </p:spPr>
      </p:pic>
    </p:spTree>
    <p:extLst>
      <p:ext uri="{BB962C8B-B14F-4D97-AF65-F5344CB8AC3E}">
        <p14:creationId xmlns:p14="http://schemas.microsoft.com/office/powerpoint/2010/main" val="2291473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9F3-8FD6-E1F5-B740-07E81408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994B4-8107-1EC8-4699-4613F492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5" y="1938868"/>
            <a:ext cx="10503445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9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7FF5-16A7-A8F2-E662-488EF90E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16A23-7EC3-C78C-8840-CC3B8F3EF4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46" b="49404"/>
          <a:stretch/>
        </p:blipFill>
        <p:spPr>
          <a:xfrm>
            <a:off x="838198" y="2119257"/>
            <a:ext cx="10515601" cy="35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2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raphic 754">
            <a:extLst>
              <a:ext uri="{FF2B5EF4-FFF2-40B4-BE49-F238E27FC236}">
                <a16:creationId xmlns:a16="http://schemas.microsoft.com/office/drawing/2014/main" id="{86EFB177-FF5E-A2AA-B638-3D92DC6DA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21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98975CC-C71F-5912-69A4-2D4414748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73" y="0"/>
            <a:ext cx="9452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78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BEF00526-AB67-C15E-C2C0-DB5AE52454A4}"/>
              </a:ext>
            </a:extLst>
          </p:cNvPr>
          <p:cNvSpPr/>
          <p:nvPr/>
        </p:nvSpPr>
        <p:spPr>
          <a:xfrm>
            <a:off x="8674769" y="4848727"/>
            <a:ext cx="1094873" cy="101065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5142-42C8-07A6-22C4-B15167E1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4A8A-EAFA-4BE2-B767-3E715896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</a:t>
            </a:r>
            <a:r>
              <a:rPr lang="en-US" dirty="0">
                <a:solidFill>
                  <a:srgbClr val="D18362"/>
                </a:solidFill>
              </a:rPr>
              <a:t>states</a:t>
            </a:r>
          </a:p>
          <a:p>
            <a:r>
              <a:rPr lang="en-US" dirty="0"/>
              <a:t>A set of </a:t>
            </a:r>
            <a:r>
              <a:rPr lang="en-US" dirty="0">
                <a:solidFill>
                  <a:srgbClr val="D18362"/>
                </a:solidFill>
              </a:rPr>
              <a:t>actions</a:t>
            </a:r>
          </a:p>
          <a:p>
            <a:r>
              <a:rPr lang="en-US" dirty="0"/>
              <a:t>A set of </a:t>
            </a:r>
            <a:r>
              <a:rPr lang="en-US" dirty="0">
                <a:solidFill>
                  <a:srgbClr val="D18362"/>
                </a:solidFill>
              </a:rPr>
              <a:t>rewards</a:t>
            </a:r>
          </a:p>
          <a:p>
            <a:endParaRPr lang="en-US" dirty="0">
              <a:solidFill>
                <a:srgbClr val="D18362"/>
              </a:solidFill>
            </a:endParaRPr>
          </a:p>
          <a:p>
            <a:r>
              <a:rPr lang="en-US" dirty="0"/>
              <a:t>Goal:  take actions to change the state so that you receive rewards</a:t>
            </a:r>
          </a:p>
          <a:p>
            <a:endParaRPr lang="en-US" dirty="0"/>
          </a:p>
          <a:p>
            <a:r>
              <a:rPr lang="en-US" dirty="0"/>
              <a:t>You don’t receive any data – you have to explore the environment yourself to gather data as you go</a:t>
            </a:r>
          </a:p>
          <a:p>
            <a:pPr marL="0" indent="0">
              <a:buNone/>
            </a:pPr>
            <a:endParaRPr lang="en-US" dirty="0">
              <a:solidFill>
                <a:srgbClr val="D183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83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C519-FD11-CF4F-F27B-F77A029A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F0E8D-374B-5BF1-D60D-FD204A5C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States are valid states of the chess board</a:t>
            </a:r>
          </a:p>
          <a:p>
            <a:r>
              <a:rPr lang="en-US" dirty="0"/>
              <a:t>Actions at a given time are valid possible moves</a:t>
            </a:r>
          </a:p>
          <a:p>
            <a:r>
              <a:rPr lang="en-US" dirty="0"/>
              <a:t>Positive rewards for taking pieces, negative rewards for losing them</a:t>
            </a:r>
          </a:p>
          <a:p>
            <a:endParaRPr lang="en-US" dirty="0"/>
          </a:p>
        </p:txBody>
      </p:sp>
      <p:pic>
        <p:nvPicPr>
          <p:cNvPr id="4" name="Picture 3" descr="A diagram of gears and text&#10;&#10;Description automatically generated">
            <a:extLst>
              <a:ext uri="{FF2B5EF4-FFF2-40B4-BE49-F238E27FC236}">
                <a16:creationId xmlns:a16="http://schemas.microsoft.com/office/drawing/2014/main" id="{CDEAE818-58EC-B55E-D633-E333224E3C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8"/>
          <a:stretch/>
        </p:blipFill>
        <p:spPr>
          <a:xfrm>
            <a:off x="838200" y="3523620"/>
            <a:ext cx="10868756" cy="3029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74FB5B-E3DD-93C4-096F-75EF0F45AFDB}"/>
              </a:ext>
            </a:extLst>
          </p:cNvPr>
          <p:cNvSpPr/>
          <p:nvPr/>
        </p:nvSpPr>
        <p:spPr>
          <a:xfrm>
            <a:off x="3477126" y="3523620"/>
            <a:ext cx="5245769" cy="3029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84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C519-FD11-CF4F-F27B-F77A029A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F0E8D-374B-5BF1-D60D-FD204A5C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States are valid states of the chess board</a:t>
            </a:r>
          </a:p>
          <a:p>
            <a:r>
              <a:rPr lang="en-US" dirty="0"/>
              <a:t>Actions at a given time are valid possible moves</a:t>
            </a:r>
          </a:p>
          <a:p>
            <a:r>
              <a:rPr lang="en-US" dirty="0"/>
              <a:t>Positive rewards for taking pieces, negative rewards for losing them</a:t>
            </a:r>
          </a:p>
          <a:p>
            <a:endParaRPr lang="en-US" dirty="0"/>
          </a:p>
        </p:txBody>
      </p:sp>
      <p:pic>
        <p:nvPicPr>
          <p:cNvPr id="4" name="Picture 3" descr="A diagram of gears and text&#10;&#10;Description automatically generated">
            <a:extLst>
              <a:ext uri="{FF2B5EF4-FFF2-40B4-BE49-F238E27FC236}">
                <a16:creationId xmlns:a16="http://schemas.microsoft.com/office/drawing/2014/main" id="{CDEAE818-58EC-B55E-D633-E333224E3C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8"/>
          <a:stretch/>
        </p:blipFill>
        <p:spPr>
          <a:xfrm>
            <a:off x="838200" y="3523620"/>
            <a:ext cx="10868756" cy="30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6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F602-5B3C-6E78-522A-45593004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difficult?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5186-C582-5E10-1899-A94684C84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Stochastic</a:t>
            </a:r>
          </a:p>
          <a:p>
            <a:pPr lvl="1"/>
            <a:r>
              <a:rPr lang="en-US" dirty="0"/>
              <a:t>Make the same move twice, the opponent might not do the same thing</a:t>
            </a:r>
          </a:p>
          <a:p>
            <a:pPr lvl="1"/>
            <a:r>
              <a:rPr lang="en-US" dirty="0"/>
              <a:t>Rewards also stochastic (opponent does or doesn’t take your piece)</a:t>
            </a:r>
          </a:p>
          <a:p>
            <a:r>
              <a:rPr lang="en-US" dirty="0"/>
              <a:t>Temporal credit assignment problem</a:t>
            </a:r>
          </a:p>
          <a:p>
            <a:pPr lvl="1"/>
            <a:r>
              <a:rPr lang="en-US" dirty="0"/>
              <a:t>Did we get the reward because of this move?  Or because we made good tactical decisions somewhere in the past?</a:t>
            </a:r>
          </a:p>
          <a:p>
            <a:r>
              <a:rPr lang="en-US" dirty="0"/>
              <a:t>Exploration-exploitation trade-off</a:t>
            </a:r>
          </a:p>
          <a:p>
            <a:pPr lvl="1"/>
            <a:r>
              <a:rPr lang="en-US" dirty="0"/>
              <a:t>If we found a good opening, should we use this?</a:t>
            </a:r>
          </a:p>
          <a:p>
            <a:pPr lvl="1"/>
            <a:r>
              <a:rPr lang="en-US" dirty="0"/>
              <a:t>Or should we try other things, hoping for something better?</a:t>
            </a:r>
          </a:p>
        </p:txBody>
      </p:sp>
    </p:spTree>
    <p:extLst>
      <p:ext uri="{BB962C8B-B14F-4D97-AF65-F5344CB8AC3E}">
        <p14:creationId xmlns:p14="http://schemas.microsoft.com/office/powerpoint/2010/main" val="1302428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Landmarks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1958 Perceptron (Simple `neural’ model)</a:t>
            </a:r>
          </a:p>
          <a:p>
            <a:r>
              <a:rPr lang="en-US" dirty="0"/>
              <a:t>1986 Backpropagation (Practical Deep Neural networks)</a:t>
            </a:r>
          </a:p>
          <a:p>
            <a:r>
              <a:rPr lang="en-US" dirty="0"/>
              <a:t>1989 Convolutional networks (Supervised learning)</a:t>
            </a:r>
          </a:p>
          <a:p>
            <a:r>
              <a:rPr lang="en-US" dirty="0"/>
              <a:t>2012 </a:t>
            </a:r>
            <a:r>
              <a:rPr lang="en-US" dirty="0" err="1"/>
              <a:t>AlexNet</a:t>
            </a:r>
            <a:r>
              <a:rPr lang="en-US" dirty="0"/>
              <a:t> Image classification (Supervised learning)</a:t>
            </a:r>
          </a:p>
          <a:p>
            <a:r>
              <a:rPr lang="en-US" dirty="0"/>
              <a:t>2014 Generative adversarial networks (Unsupervised learning)</a:t>
            </a:r>
          </a:p>
          <a:p>
            <a:r>
              <a:rPr lang="en-US" dirty="0"/>
              <a:t>2014 Deep Q-Learning -- Atari games (Reinforcement learning)</a:t>
            </a:r>
          </a:p>
          <a:p>
            <a:r>
              <a:rPr lang="en-US" dirty="0"/>
              <a:t>2016 AlphaGo (Reinforcement learning)</a:t>
            </a:r>
          </a:p>
          <a:p>
            <a:r>
              <a:rPr lang="en-US" dirty="0"/>
              <a:t>2017 Machine translation (Supervised learning)</a:t>
            </a:r>
          </a:p>
          <a:p>
            <a:r>
              <a:rPr lang="en-US" dirty="0"/>
              <a:t>2019 Language models ((Un)supervised learning)</a:t>
            </a:r>
          </a:p>
          <a:p>
            <a:r>
              <a:rPr lang="en-US" dirty="0"/>
              <a:t>2022 Dall-E2 Image synthesis from text prompts ((Un)supervised learning)</a:t>
            </a:r>
          </a:p>
          <a:p>
            <a:r>
              <a:rPr lang="en-US" dirty="0"/>
              <a:t>2022 </a:t>
            </a:r>
            <a:r>
              <a:rPr lang="en-US" dirty="0" err="1"/>
              <a:t>ChatGPT</a:t>
            </a:r>
            <a:r>
              <a:rPr lang="en-US" dirty="0"/>
              <a:t> ((Un)supervised learning)</a:t>
            </a:r>
          </a:p>
          <a:p>
            <a:r>
              <a:rPr lang="en-US" dirty="0"/>
              <a:t>2023 GPT4 Multimodal model ((Un)supervised learning)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20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Turing award winners</a:t>
            </a:r>
          </a:p>
        </p:txBody>
      </p:sp>
      <p:pic>
        <p:nvPicPr>
          <p:cNvPr id="4098" name="Picture 2" descr="2018 Turing Award">
            <a:extLst>
              <a:ext uri="{FF2B5EF4-FFF2-40B4-BE49-F238E27FC236}">
                <a16:creationId xmlns:a16="http://schemas.microsoft.com/office/drawing/2014/main" id="{3AF7ABE4-91FF-10E5-280C-7E5AB6669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3058" y="1690688"/>
            <a:ext cx="8443686" cy="475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378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C83D7274-B440-F02D-E57B-FAB61798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95814"/>
            <a:ext cx="4058653" cy="50970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F4BBE-0214-C797-0859-16915AF3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760E2-2633-1193-A98C-1808AB02D262}"/>
              </a:ext>
            </a:extLst>
          </p:cNvPr>
          <p:cNvSpPr/>
          <p:nvPr/>
        </p:nvSpPr>
        <p:spPr>
          <a:xfrm>
            <a:off x="838200" y="1690688"/>
            <a:ext cx="3866147" cy="1882691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0E106-1A9C-5749-BBCC-68C37ECCC40B}"/>
              </a:ext>
            </a:extLst>
          </p:cNvPr>
          <p:cNvCxnSpPr>
            <a:cxnSpLocks/>
          </p:cNvCxnSpPr>
          <p:nvPr/>
        </p:nvCxnSpPr>
        <p:spPr>
          <a:xfrm>
            <a:off x="4704347" y="2632033"/>
            <a:ext cx="1660358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48F30B-DDA6-D4EE-1F0C-B9B2BA9CED34}"/>
              </a:ext>
            </a:extLst>
          </p:cNvPr>
          <p:cNvSpPr txBox="1"/>
          <p:nvPr/>
        </p:nvSpPr>
        <p:spPr>
          <a:xfrm>
            <a:off x="6497053" y="2021304"/>
            <a:ext cx="4223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neural networks</a:t>
            </a:r>
          </a:p>
          <a:p>
            <a:r>
              <a:rPr lang="en-US" dirty="0"/>
              <a:t>How to train them</a:t>
            </a:r>
          </a:p>
          <a:p>
            <a:r>
              <a:rPr lang="en-US" dirty="0"/>
              <a:t>How to measure their performance</a:t>
            </a:r>
          </a:p>
          <a:p>
            <a:r>
              <a:rPr lang="en-US" dirty="0"/>
              <a:t>How to make that performance better</a:t>
            </a:r>
          </a:p>
        </p:txBody>
      </p:sp>
    </p:spTree>
    <p:extLst>
      <p:ext uri="{BB962C8B-B14F-4D97-AF65-F5344CB8AC3E}">
        <p14:creationId xmlns:p14="http://schemas.microsoft.com/office/powerpoint/2010/main" val="3435216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C83D7274-B440-F02D-E57B-FAB61798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95814"/>
            <a:ext cx="4058653" cy="50970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F4BBE-0214-C797-0859-16915AF3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0E106-1A9C-5749-BBCC-68C37ECCC40B}"/>
              </a:ext>
            </a:extLst>
          </p:cNvPr>
          <p:cNvCxnSpPr>
            <a:cxnSpLocks/>
          </p:cNvCxnSpPr>
          <p:nvPr/>
        </p:nvCxnSpPr>
        <p:spPr>
          <a:xfrm>
            <a:off x="4704347" y="3666749"/>
            <a:ext cx="1660358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48F30B-DDA6-D4EE-1F0C-B9B2BA9CED34}"/>
              </a:ext>
            </a:extLst>
          </p:cNvPr>
          <p:cNvSpPr txBox="1"/>
          <p:nvPr/>
        </p:nvSpPr>
        <p:spPr>
          <a:xfrm>
            <a:off x="6497053" y="3068052"/>
            <a:ext cx="4223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Networks specialized to images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Image segmentation</a:t>
            </a:r>
          </a:p>
          <a:p>
            <a:r>
              <a:rPr lang="en-US" dirty="0"/>
              <a:t>Pose estimation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7F2AE8-7E7E-6279-4863-9F42C807EEA0}"/>
              </a:ext>
            </a:extLst>
          </p:cNvPr>
          <p:cNvSpPr/>
          <p:nvPr/>
        </p:nvSpPr>
        <p:spPr>
          <a:xfrm>
            <a:off x="834185" y="3573380"/>
            <a:ext cx="3866147" cy="204536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5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48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C83D7274-B440-F02D-E57B-FAB61798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95814"/>
            <a:ext cx="4058653" cy="50970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F4BBE-0214-C797-0859-16915AF3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0E106-1A9C-5749-BBCC-68C37ECCC40B}"/>
              </a:ext>
            </a:extLst>
          </p:cNvPr>
          <p:cNvCxnSpPr>
            <a:cxnSpLocks/>
          </p:cNvCxnSpPr>
          <p:nvPr/>
        </p:nvCxnSpPr>
        <p:spPr>
          <a:xfrm>
            <a:off x="4704347" y="4135981"/>
            <a:ext cx="1660358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48F30B-DDA6-D4EE-1F0C-B9B2BA9CED34}"/>
              </a:ext>
            </a:extLst>
          </p:cNvPr>
          <p:cNvSpPr txBox="1"/>
          <p:nvPr/>
        </p:nvSpPr>
        <p:spPr>
          <a:xfrm>
            <a:off x="6497053" y="3513222"/>
            <a:ext cx="4223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Networks specialized to text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Automatic translation</a:t>
            </a:r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7F2AE8-7E7E-6279-4863-9F42C807EEA0}"/>
              </a:ext>
            </a:extLst>
          </p:cNvPr>
          <p:cNvSpPr/>
          <p:nvPr/>
        </p:nvSpPr>
        <p:spPr>
          <a:xfrm>
            <a:off x="834185" y="4042612"/>
            <a:ext cx="3866147" cy="204536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695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C83D7274-B440-F02D-E57B-FAB61798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95814"/>
            <a:ext cx="4058653" cy="50970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F4BBE-0214-C797-0859-16915AF3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0E106-1A9C-5749-BBCC-68C37ECCC40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892838" y="4866765"/>
            <a:ext cx="1471867" cy="314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48F30B-DDA6-D4EE-1F0C-B9B2BA9CED34}"/>
              </a:ext>
            </a:extLst>
          </p:cNvPr>
          <p:cNvSpPr txBox="1"/>
          <p:nvPr/>
        </p:nvSpPr>
        <p:spPr>
          <a:xfrm>
            <a:off x="6485021" y="4549354"/>
            <a:ext cx="422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Generative learning (unsupervised)</a:t>
            </a:r>
          </a:p>
          <a:p>
            <a:r>
              <a:rPr lang="en-US" dirty="0"/>
              <a:t>Generating random cats!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7F2AE8-7E7E-6279-4863-9F42C807EEA0}"/>
              </a:ext>
            </a:extLst>
          </p:cNvPr>
          <p:cNvSpPr/>
          <p:nvPr/>
        </p:nvSpPr>
        <p:spPr>
          <a:xfrm>
            <a:off x="834185" y="4752475"/>
            <a:ext cx="4058653" cy="228579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A3D9-3600-3413-1577-6D68F9BF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82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MAKE A GOOGLE/GMAIL ACCOUNT!</a:t>
            </a:r>
          </a:p>
        </p:txBody>
      </p:sp>
      <p:pic>
        <p:nvPicPr>
          <p:cNvPr id="3" name="Picture 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3AA6773A-5A24-78A0-3BEE-5F05F922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852" y="2386671"/>
            <a:ext cx="3282295" cy="328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F0C17-2898-F059-1D26-6C4F2CC95FB9}"/>
              </a:ext>
            </a:extLst>
          </p:cNvPr>
          <p:cNvSpPr txBox="1"/>
          <p:nvPr/>
        </p:nvSpPr>
        <p:spPr>
          <a:xfrm>
            <a:off x="3900235" y="5740384"/>
            <a:ext cx="439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7005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481" y="130629"/>
            <a:ext cx="9871038" cy="659674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EC3941E-D7B5-9B88-BFEB-1078BC57049E}"/>
              </a:ext>
            </a:extLst>
          </p:cNvPr>
          <p:cNvSpPr/>
          <p:nvPr/>
        </p:nvSpPr>
        <p:spPr>
          <a:xfrm>
            <a:off x="2797629" y="4898571"/>
            <a:ext cx="2057400" cy="1306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Semester 1</a:t>
            </a:r>
          </a:p>
        </p:txBody>
      </p:sp>
    </p:spTree>
    <p:extLst>
      <p:ext uri="{BB962C8B-B14F-4D97-AF65-F5344CB8AC3E}">
        <p14:creationId xmlns:p14="http://schemas.microsoft.com/office/powerpoint/2010/main" val="26142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88E-8DA1-5BDF-3233-390494D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0BDA-2B3D-D244-FEF9-2AC3AAB8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Semester 1</a:t>
            </a:r>
          </a:p>
          <a:p>
            <a:pPr lvl="1"/>
            <a:r>
              <a:rPr lang="en-US" dirty="0"/>
              <a:t>2 lectures per week</a:t>
            </a:r>
          </a:p>
          <a:p>
            <a:pPr lvl="1"/>
            <a:r>
              <a:rPr lang="en-US" dirty="0"/>
              <a:t>1 lab session per week</a:t>
            </a:r>
          </a:p>
          <a:p>
            <a:pPr lvl="1"/>
            <a:r>
              <a:rPr lang="en-US" dirty="0"/>
              <a:t>5 weeks / consolidation week / 5 weeks</a:t>
            </a:r>
          </a:p>
          <a:p>
            <a:pPr lvl="1"/>
            <a:r>
              <a:rPr lang="en-US" dirty="0"/>
              <a:t>1 coursework </a:t>
            </a:r>
          </a:p>
          <a:p>
            <a:pPr lvl="2"/>
            <a:r>
              <a:rPr lang="en-US" dirty="0"/>
              <a:t>Set 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Monday 20th November </a:t>
            </a:r>
          </a:p>
          <a:p>
            <a:pPr lvl="2"/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Due Monday 4th December</a:t>
            </a:r>
          </a:p>
          <a:p>
            <a:pPr lvl="1"/>
            <a:r>
              <a:rPr lang="en-CA" dirty="0">
                <a:solidFill>
                  <a:srgbClr val="212529"/>
                </a:solidFill>
                <a:latin typeface="-apple-system"/>
              </a:rPr>
              <a:t>1 exam (Jan/Feb) – closed book</a:t>
            </a:r>
          </a:p>
          <a:p>
            <a:pPr lvl="1"/>
            <a:r>
              <a:rPr lang="en-CA" dirty="0">
                <a:solidFill>
                  <a:srgbClr val="212529"/>
                </a:solidFill>
                <a:latin typeface="-apple-system"/>
              </a:rPr>
              <a:t>Lectures will be recorded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5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E4BC-13E8-A156-AF4A-7E7C49C5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87CA1-57AA-BFBA-F6E8-B5A205AB0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ask questions in the lectures – put your hand up</a:t>
            </a:r>
          </a:p>
          <a:p>
            <a:r>
              <a:rPr lang="en-US" dirty="0"/>
              <a:t>There will be tutors to help in the labs and I will be present</a:t>
            </a:r>
          </a:p>
          <a:p>
            <a:r>
              <a:rPr lang="en-US" dirty="0"/>
              <a:t>Via to your class representatives.</a:t>
            </a:r>
          </a:p>
          <a:p>
            <a:r>
              <a:rPr lang="en-US" dirty="0"/>
              <a:t>You can ask questions on Moodle</a:t>
            </a:r>
          </a:p>
          <a:p>
            <a:pPr lvl="1"/>
            <a:r>
              <a:rPr lang="en-US" dirty="0"/>
              <a:t>Please answer other people’s questions if you can!</a:t>
            </a:r>
          </a:p>
          <a:p>
            <a:pPr lvl="1"/>
            <a:r>
              <a:rPr lang="en-US" dirty="0"/>
              <a:t>There is no such thing as a stupid question.</a:t>
            </a:r>
          </a:p>
          <a:p>
            <a:r>
              <a:rPr lang="en-US" dirty="0"/>
              <a:t>Anonymous feedback to me via: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forms.office.com</a:t>
            </a:r>
            <a:r>
              <a:rPr lang="en-US" dirty="0"/>
              <a:t>/r/UjVD6Yzz01</a:t>
            </a:r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57A94D3C-E3EB-C4B5-EFFD-13D7C02E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21" y="3764796"/>
            <a:ext cx="3027279" cy="302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2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6457</TotalTime>
  <Words>1194</Words>
  <Application>Microsoft Macintosh PowerPoint</Application>
  <PresentationFormat>Widescreen</PresentationFormat>
  <Paragraphs>262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source-serif-pro</vt:lpstr>
      <vt:lpstr>Office Theme</vt:lpstr>
      <vt:lpstr>CM20315 - Machine Learning </vt:lpstr>
      <vt:lpstr>CM20315 -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Logistics</vt:lpstr>
      <vt:lpstr>Feedback</vt:lpstr>
      <vt:lpstr>Lab sessions</vt:lpstr>
      <vt:lpstr>How to pass this course</vt:lpstr>
      <vt:lpstr>Book</vt:lpstr>
      <vt:lpstr>Book</vt:lpstr>
      <vt:lpstr>Book</vt:lpstr>
      <vt:lpstr>Book</vt:lpstr>
      <vt:lpstr>PowerPoint Presentation</vt:lpstr>
      <vt:lpstr>PowerPoint Presentation</vt:lpstr>
      <vt:lpstr>Book</vt:lpstr>
      <vt:lpstr>Book</vt:lpstr>
      <vt:lpstr>PowerPoint Presentation</vt:lpstr>
      <vt:lpstr>Supervised learning</vt:lpstr>
      <vt:lpstr>Regression</vt:lpstr>
      <vt:lpstr>Graph regression</vt:lpstr>
      <vt:lpstr>Text classification</vt:lpstr>
      <vt:lpstr>Music genre classification</vt:lpstr>
      <vt:lpstr>Image classification</vt:lpstr>
      <vt:lpstr>What is a supervised learning model?</vt:lpstr>
      <vt:lpstr>What is a supervised learning model?</vt:lpstr>
      <vt:lpstr>Image segmentation</vt:lpstr>
      <vt:lpstr>Depth estimation</vt:lpstr>
      <vt:lpstr>Pose estimation</vt:lpstr>
      <vt:lpstr>Terms</vt:lpstr>
      <vt:lpstr>Translation</vt:lpstr>
      <vt:lpstr>Image captioning</vt:lpstr>
      <vt:lpstr>Image generation from text</vt:lpstr>
      <vt:lpstr>What do these examples have in common?</vt:lpstr>
      <vt:lpstr>Idea</vt:lpstr>
      <vt:lpstr>PowerPoint Presentation</vt:lpstr>
      <vt:lpstr>Unsupervised Learning</vt:lpstr>
      <vt:lpstr>PowerPoint Presentation</vt:lpstr>
      <vt:lpstr>PowerPoint Presentation</vt:lpstr>
      <vt:lpstr>Unsupervised Learning</vt:lpstr>
      <vt:lpstr>Unsupervised Learning</vt:lpstr>
      <vt:lpstr>Generative models</vt:lpstr>
      <vt:lpstr>Generative models</vt:lpstr>
      <vt:lpstr>Latent variables</vt:lpstr>
      <vt:lpstr>Why should this work?</vt:lpstr>
      <vt:lpstr>Interpolation</vt:lpstr>
      <vt:lpstr>Conditional synthesis</vt:lpstr>
      <vt:lpstr>PowerPoint Presentation</vt:lpstr>
      <vt:lpstr>PowerPoint Presentation</vt:lpstr>
      <vt:lpstr>Reinforcement learning</vt:lpstr>
      <vt:lpstr>Example: chess</vt:lpstr>
      <vt:lpstr>Example: chess</vt:lpstr>
      <vt:lpstr>Why is this difficult?</vt:lpstr>
      <vt:lpstr>Landmarks in Deep Learning</vt:lpstr>
      <vt:lpstr>2018 Turing award winners</vt:lpstr>
      <vt:lpstr>This course</vt:lpstr>
      <vt:lpstr>This course</vt:lpstr>
      <vt:lpstr>This course</vt:lpstr>
      <vt:lpstr>This course</vt:lpstr>
      <vt:lpstr>MAKE A GOOGLE/GMAIL ACCOUNT!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Simon Prince</cp:lastModifiedBy>
  <cp:revision>4</cp:revision>
  <cp:lastPrinted>2023-10-02T11:42:52Z</cp:lastPrinted>
  <dcterms:created xsi:type="dcterms:W3CDTF">2022-10-02T07:41:23Z</dcterms:created>
  <dcterms:modified xsi:type="dcterms:W3CDTF">2023-10-02T15:51:59Z</dcterms:modified>
</cp:coreProperties>
</file>